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70" r:id="rId2"/>
    <p:sldId id="272" r:id="rId3"/>
    <p:sldId id="273" r:id="rId4"/>
    <p:sldId id="282" r:id="rId5"/>
    <p:sldId id="281" r:id="rId6"/>
    <p:sldId id="274" r:id="rId7"/>
    <p:sldId id="283" r:id="rId8"/>
    <p:sldId id="275" r:id="rId9"/>
    <p:sldId id="276" r:id="rId10"/>
    <p:sldId id="284" r:id="rId11"/>
    <p:sldId id="277" r:id="rId12"/>
    <p:sldId id="278" r:id="rId13"/>
    <p:sldId id="279" r:id="rId14"/>
    <p:sldId id="280" r:id="rId15"/>
    <p:sldId id="262" r:id="rId16"/>
  </p:sldIdLst>
  <p:sldSz cx="12195175" cy="6859588"/>
  <p:notesSz cx="6858000" cy="9144000"/>
  <p:defaultTextStyle>
    <a:defPPr>
      <a:defRPr lang="de-DE"/>
    </a:defPPr>
    <a:lvl1pPr marL="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72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444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166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888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61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33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053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7775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59">
          <p15:clr>
            <a:srgbClr val="A4A3A4"/>
          </p15:clr>
        </p15:guide>
        <p15:guide id="4" pos="7285">
          <p15:clr>
            <a:srgbClr val="A4A3A4"/>
          </p15:clr>
        </p15:guide>
        <p15:guide id="5" pos="38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9AAA"/>
    <a:srgbClr val="EC4371"/>
    <a:srgbClr val="91004B"/>
    <a:srgbClr val="A873A9"/>
    <a:srgbClr val="7D0063"/>
    <a:srgbClr val="631D76"/>
    <a:srgbClr val="DB6312"/>
    <a:srgbClr val="EA8291"/>
    <a:srgbClr val="CD202C"/>
    <a:srgbClr val="9617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61" autoAdjust="0"/>
    <p:restoredTop sz="82395" autoAdjust="0"/>
  </p:normalViewPr>
  <p:slideViewPr>
    <p:cSldViewPr snapToGrid="0">
      <p:cViewPr>
        <p:scale>
          <a:sx n="121" d="100"/>
          <a:sy n="121" d="100"/>
        </p:scale>
        <p:origin x="-1184" y="-136"/>
      </p:cViewPr>
      <p:guideLst>
        <p:guide orient="horz" pos="2160"/>
        <p:guide orient="horz" pos="2159"/>
        <p:guide pos="2880"/>
        <p:guide pos="7285"/>
        <p:guide pos="38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png>
</file>

<file path=ppt/media/image2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0F839-144A-9F40-9DE7-9C471616475B}" type="datetimeFigureOut">
              <a:rPr lang="en-US" smtClean="0"/>
              <a:t>22/09/16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AC198-C3DE-4843-8B76-5168726D5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634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J&amp;M: What we would</a:t>
            </a:r>
            <a:r>
              <a:rPr lang="en-US" baseline="0" dirty="0" smtClean="0"/>
              <a:t> do now in a new project &amp; try to integrate in current projects based on our learnings</a:t>
            </a:r>
          </a:p>
          <a:p>
            <a:endParaRPr lang="en-US" dirty="0" smtClean="0"/>
          </a:p>
          <a:p>
            <a:r>
              <a:rPr lang="en-US" dirty="0" smtClean="0"/>
              <a:t>And:</a:t>
            </a:r>
            <a:r>
              <a:rPr lang="en-US" baseline="0" dirty="0" smtClean="0"/>
              <a:t> Swift compatibility of course</a:t>
            </a:r>
          </a:p>
          <a:p>
            <a:r>
              <a:rPr lang="en-US" i="0" dirty="0" smtClean="0"/>
              <a:t>Proper use of </a:t>
            </a:r>
            <a:r>
              <a:rPr lang="en-US" i="0" dirty="0" err="1" smtClean="0"/>
              <a:t>Rspec</a:t>
            </a:r>
            <a:r>
              <a:rPr lang="en-US" i="0" dirty="0" smtClean="0"/>
              <a:t> style testing -&gt; live pairing session</a:t>
            </a:r>
          </a:p>
          <a:p>
            <a:r>
              <a:rPr lang="en-US" i="0" dirty="0" err="1" smtClean="0"/>
              <a:t>Cucumberish</a:t>
            </a:r>
            <a:r>
              <a:rPr lang="en-US" i="0" dirty="0" smtClean="0"/>
              <a:t> -&gt; create using live templates: Check: </a:t>
            </a:r>
            <a:r>
              <a:rPr lang="en-US" i="0" dirty="0" err="1" smtClean="0"/>
              <a:t>Xcode</a:t>
            </a:r>
            <a:r>
              <a:rPr lang="en-US" i="0" dirty="0" smtClean="0"/>
              <a:t> or </a:t>
            </a:r>
            <a:r>
              <a:rPr lang="en-US" i="0" dirty="0" err="1" smtClean="0"/>
              <a:t>AppCode</a:t>
            </a:r>
            <a:endParaRPr lang="en-US" i="0" dirty="0" smtClean="0"/>
          </a:p>
          <a:p>
            <a:r>
              <a:rPr lang="en-US" i="0" dirty="0" smtClean="0"/>
              <a:t>Refactor</a:t>
            </a:r>
            <a:r>
              <a:rPr lang="en-US" i="0" baseline="0" dirty="0" smtClean="0"/>
              <a:t> tools &amp; code generation is very important: </a:t>
            </a:r>
            <a:r>
              <a:rPr lang="en-US" i="0" baseline="0" dirty="0" err="1" smtClean="0"/>
              <a:t>Appcode</a:t>
            </a:r>
            <a:r>
              <a:rPr lang="en-US" i="0" baseline="0" dirty="0" smtClean="0"/>
              <a:t> vs </a:t>
            </a:r>
            <a:r>
              <a:rPr lang="en-US" i="0" baseline="0" dirty="0" err="1" smtClean="0"/>
              <a:t>Xcode</a:t>
            </a:r>
            <a:endParaRPr lang="en-US" i="0" baseline="0" dirty="0" smtClean="0"/>
          </a:p>
          <a:p>
            <a:r>
              <a:rPr lang="en-US" i="0" baseline="0" dirty="0" err="1" smtClean="0"/>
              <a:t>AnagramKata</a:t>
            </a:r>
            <a:r>
              <a:rPr lang="en-US" i="0" baseline="0" dirty="0" smtClean="0"/>
              <a:t>/ TODO list with filter?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Integration with connected devices? -&gt; getting measurements from camera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What to demo?? Something CDP related??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82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J&amp;M? Peripheral</a:t>
            </a:r>
            <a:r>
              <a:rPr lang="en-US" baseline="0" dirty="0" smtClean="0"/>
              <a:t>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942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Peripheral</a:t>
            </a:r>
            <a:r>
              <a:rPr lang="en-US" baseline="0" dirty="0" smtClean="0"/>
              <a:t>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95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Questions: Who</a:t>
            </a:r>
            <a:r>
              <a:rPr lang="en-US" baseline="0" dirty="0" smtClean="0"/>
              <a:t> is the audience, kind of </a:t>
            </a:r>
            <a:r>
              <a:rPr lang="en-US" baseline="0" dirty="0" err="1" smtClean="0"/>
              <a:t>devs</a:t>
            </a:r>
            <a:r>
              <a:rPr lang="en-US" baseline="0" dirty="0" smtClean="0"/>
              <a:t>, think about BDD, etc. TDD vs BDD??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503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CDP, focus on</a:t>
            </a:r>
            <a:r>
              <a:rPr lang="en-US" baseline="0" dirty="0" smtClean="0"/>
              <a:t> high quality code, medical grade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44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Tell the uGrow proposition story, explain medical challenges,</a:t>
            </a:r>
            <a:r>
              <a:rPr lang="en-US" baseline="0" dirty="0" smtClean="0"/>
              <a:t> explain drive for quality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</a:t>
            </a:r>
            <a:r>
              <a:rPr lang="en-US" dirty="0" smtClean="0"/>
              <a:t>: Add uGrow logo, </a:t>
            </a:r>
            <a:r>
              <a:rPr lang="en-US" dirty="0" err="1" smtClean="0"/>
              <a:t>Specta</a:t>
            </a:r>
            <a:r>
              <a:rPr lang="en-US" dirty="0" smtClean="0"/>
              <a:t>/</a:t>
            </a:r>
            <a:r>
              <a:rPr lang="en-US" dirty="0" err="1" smtClean="0"/>
              <a:t>Expecta</a:t>
            </a:r>
            <a:r>
              <a:rPr lang="en-US" dirty="0" smtClean="0"/>
              <a:t> to make unit testing nice and easy</a:t>
            </a:r>
          </a:p>
          <a:p>
            <a:r>
              <a:rPr lang="en-US" dirty="0" smtClean="0"/>
              <a:t>Calabash</a:t>
            </a:r>
            <a:r>
              <a:rPr lang="en-US" baseline="0" dirty="0" smtClean="0"/>
              <a:t> for BDD -&gt; verification/integration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5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Some screen shots</a:t>
            </a:r>
            <a:r>
              <a:rPr lang="en-US" baseline="0" dirty="0" smtClean="0"/>
              <a:t> of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42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Add </a:t>
            </a:r>
            <a:r>
              <a:rPr lang="en-US" dirty="0" err="1" smtClean="0"/>
              <a:t>uGrow</a:t>
            </a:r>
            <a:r>
              <a:rPr lang="en-US" dirty="0" smtClean="0"/>
              <a:t> logo, </a:t>
            </a:r>
            <a:r>
              <a:rPr lang="en-US" dirty="0" err="1" smtClean="0"/>
              <a:t>Specta</a:t>
            </a:r>
            <a:r>
              <a:rPr lang="en-US" dirty="0" smtClean="0"/>
              <a:t>/</a:t>
            </a:r>
            <a:r>
              <a:rPr lang="en-US" dirty="0" err="1" smtClean="0"/>
              <a:t>Expecta</a:t>
            </a:r>
            <a:r>
              <a:rPr lang="en-US" dirty="0" smtClean="0"/>
              <a:t> to make unit testing nice and easy</a:t>
            </a:r>
          </a:p>
          <a:p>
            <a:r>
              <a:rPr lang="en-US" dirty="0" smtClean="0"/>
              <a:t>Calabash</a:t>
            </a:r>
            <a:r>
              <a:rPr lang="en-US" baseline="0" dirty="0" smtClean="0"/>
              <a:t> for BDD -&gt; verification/integration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5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Unstable frameworks, isolated testing,</a:t>
            </a:r>
            <a:r>
              <a:rPr lang="en-US" baseline="0" dirty="0" smtClean="0"/>
              <a:t> test levels, test duplication, proper spec implementation (NO SLEEP), Do’s and Don’ts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09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1.emf"/><Relationship Id="rId1" Type="http://schemas.openxmlformats.org/officeDocument/2006/relationships/tags" Target="../tags/tag3.xml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2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3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4.xml"/><Relationship Id="rId2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5.x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6.xml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7.xml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8.xml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9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0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1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tangle 1"/>
          <p:cNvSpPr/>
          <p:nvPr userDrawn="1"/>
        </p:nvSpPr>
        <p:spPr>
          <a:xfrm>
            <a:off x="143375" y="5905500"/>
            <a:ext cx="12051799" cy="909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4291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631D76"/>
              </a:gs>
              <a:gs pos="100000">
                <a:srgbClr val="7D0063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46602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249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576000" y="1548000"/>
            <a:ext cx="10982325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33085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4657879" cy="6859588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35588" y="450104"/>
            <a:ext cx="6220412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5335588" y="1548000"/>
            <a:ext cx="6222737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1548000"/>
            <a:ext cx="7537296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7" hasCustomPrompt="1"/>
          </p:nvPr>
        </p:nvSpPr>
        <p:spPr>
          <a:xfrm>
            <a:off x="7866150" y="1548000"/>
            <a:ext cx="3690000" cy="468000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r>
              <a:rPr lang="en-US" sz="1600" noProof="0" dirty="0" smtClean="0"/>
              <a:t>Click to add text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7866150" y="522001"/>
            <a:ext cx="368835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2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7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7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51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51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76000" y="1548000"/>
            <a:ext cx="10980000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913110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tx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62313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eed 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51478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0089C4"/>
              </a:gs>
              <a:gs pos="0">
                <a:srgbClr val="0089C4"/>
              </a:gs>
              <a:gs pos="100000">
                <a:srgbClr val="629FD5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59656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3478"/>
              </a:gs>
              <a:gs pos="100000">
                <a:srgbClr val="0089C4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66120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156570"/>
              </a:gs>
              <a:gs pos="100000">
                <a:srgbClr val="1E9D8B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92471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6502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693C"/>
              </a:gs>
              <a:gs pos="100000">
                <a:srgbClr val="5B8F22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15136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95955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96172E"/>
              </a:gs>
              <a:gs pos="100000">
                <a:srgbClr val="CD202C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1403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CD202C"/>
              </a:gs>
              <a:gs pos="0">
                <a:srgbClr val="CD202C"/>
              </a:gs>
              <a:gs pos="100000">
                <a:srgbClr val="EA8291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08527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-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631D76"/>
              </a:gs>
              <a:gs pos="100000">
                <a:srgbClr val="7D0063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346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88933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855" y="2448350"/>
            <a:ext cx="1526400" cy="19442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88226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89C4"/>
              </a:gs>
              <a:gs pos="18000">
                <a:srgbClr val="0089C4"/>
              </a:gs>
              <a:gs pos="100000">
                <a:srgbClr val="629FD5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039388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5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156570"/>
              </a:gs>
              <a:gs pos="100000">
                <a:srgbClr val="1E9D8B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31" name="Picture 3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57053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23496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693C"/>
              </a:gs>
              <a:gs pos="100000">
                <a:srgbClr val="5B8F22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8" name="Picture 27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82967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3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9" name="Picture 28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42454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91004B"/>
              </a:gs>
              <a:gs pos="100000">
                <a:srgbClr val="EC4371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154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EC4371"/>
              </a:gs>
              <a:gs pos="18000">
                <a:srgbClr val="EC4371"/>
              </a:gs>
              <a:gs pos="100000">
                <a:srgbClr val="E59AAA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8643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theme" Target="../theme/theme1.xml"/><Relationship Id="rId30" Type="http://schemas.openxmlformats.org/officeDocument/2006/relationships/tags" Target="../tags/tag1.xml"/><Relationship Id="rId31" Type="http://schemas.openxmlformats.org/officeDocument/2006/relationships/tags" Target="../tags/tag2.xml"/><Relationship Id="rId32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>
            <a:spLocks/>
          </p:cNvSpPr>
          <p:nvPr>
            <p:custDataLst>
              <p:tags r:id="rId30"/>
            </p:custDataLst>
          </p:nvPr>
        </p:nvSpPr>
        <p:spPr>
          <a:xfrm>
            <a:off x="576000" y="6489608"/>
            <a:ext cx="677510" cy="184193"/>
          </a:xfrm>
          <a:prstGeom prst="rect">
            <a:avLst/>
          </a:prstGeom>
          <a:noFill/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>
            <a:noAutofit/>
          </a:bodyPr>
          <a:lstStyle/>
          <a:p>
            <a:fld id="{AFB868B0-0EA7-468E-A823-2874C090DC2E}" type="slidenum">
              <a:rPr lang="de-DE" sz="1200" smtClean="0">
                <a:solidFill>
                  <a:schemeClr val="tx1"/>
                </a:solidFill>
              </a:rPr>
              <a:pPr/>
              <a:t>‹#›</a:t>
            </a:fld>
            <a:endParaRPr lang="en-US" sz="1200" dirty="0">
              <a:solidFill>
                <a:schemeClr val="tx1"/>
              </a:solidFill>
              <a:latin typeface="Calibri"/>
            </a:endParaRPr>
          </a:p>
        </p:txBody>
      </p:sp>
      <p:pic>
        <p:nvPicPr>
          <p:cNvPr id="4" name="Picture 3"/>
          <p:cNvPicPr>
            <a:picLocks/>
          </p:cNvPicPr>
          <p:nvPr>
            <p:custDataLst>
              <p:tags r:id="rId31"/>
            </p:custDataLst>
          </p:nvPr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2696" y="6443176"/>
            <a:ext cx="1055147" cy="194047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53966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705" r:id="rId2"/>
    <p:sldLayoutId id="2147483691" r:id="rId3"/>
    <p:sldLayoutId id="2147483692" r:id="rId4"/>
    <p:sldLayoutId id="2147483693" r:id="rId5"/>
    <p:sldLayoutId id="2147483694" r:id="rId6"/>
    <p:sldLayoutId id="2147483699" r:id="rId7"/>
    <p:sldLayoutId id="2147483695" r:id="rId8"/>
    <p:sldLayoutId id="2147483696" r:id="rId9"/>
    <p:sldLayoutId id="2147483697" r:id="rId10"/>
    <p:sldLayoutId id="2147483698" r:id="rId11"/>
    <p:sldLayoutId id="2147483651" r:id="rId12"/>
    <p:sldLayoutId id="2147483654" r:id="rId13"/>
    <p:sldLayoutId id="2147483656" r:id="rId14"/>
    <p:sldLayoutId id="2147483655" r:id="rId15"/>
    <p:sldLayoutId id="2147483704" r:id="rId16"/>
    <p:sldLayoutId id="2147483689" r:id="rId17"/>
    <p:sldLayoutId id="2147483703" r:id="rId18"/>
    <p:sldLayoutId id="2147483673" r:id="rId19"/>
    <p:sldLayoutId id="2147483670" r:id="rId20"/>
    <p:sldLayoutId id="2147483671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53" r:id="rId28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1219444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91" indent="-457291" algn="l" defTabSz="1219444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798" indent="-381076" algn="l" defTabSz="1219444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305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027" indent="-304861" algn="l" defTabSz="1219444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749" indent="-304861" algn="l" defTabSz="1219444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471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192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914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636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2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444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166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888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61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33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053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775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Jean Herfs &amp; Maarten van der Velden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Connected Digital Platforms &amp; Propositions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22 September 2016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05185" y="2052475"/>
            <a:ext cx="7290669" cy="1620375"/>
          </a:xfrm>
        </p:spPr>
        <p:txBody>
          <a:bodyPr/>
          <a:lstStyle/>
          <a:p>
            <a:r>
              <a:rPr lang="en-US" dirty="0" smtClean="0"/>
              <a:t>BDD for iOS @ Philips CDP²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444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4" y="2052475"/>
            <a:ext cx="5622826" cy="1620375"/>
          </a:xfrm>
        </p:spPr>
        <p:txBody>
          <a:bodyPr/>
          <a:lstStyle/>
          <a:p>
            <a:r>
              <a:rPr lang="en-US" dirty="0" smtClean="0"/>
              <a:t>How we </a:t>
            </a:r>
            <a:r>
              <a:rPr lang="en-US" strike="sngStrike" dirty="0" smtClean="0">
                <a:solidFill>
                  <a:schemeClr val="bg2">
                    <a:lumMod val="50000"/>
                  </a:schemeClr>
                </a:solidFill>
              </a:rPr>
              <a:t>do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rgbClr val="800000"/>
                </a:solidFill>
              </a:rPr>
              <a:t>did</a:t>
            </a:r>
            <a:r>
              <a:rPr lang="en-US" dirty="0" smtClean="0"/>
              <a:t>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87" y="3238601"/>
            <a:ext cx="1422371" cy="14223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736" y="1637483"/>
            <a:ext cx="4600654" cy="353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8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Learnings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94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How we now think we should do it</a:t>
            </a:r>
            <a:endParaRPr lang="en-US" dirty="0"/>
          </a:p>
        </p:txBody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Demo Time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980170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Caveats to our new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71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uk-UA" dirty="0" smtClean="0"/>
              <a:t>’</a:t>
            </a:r>
            <a:r>
              <a:rPr lang="en-US" dirty="0" smtClean="0"/>
              <a:t>s Next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2772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2321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Who’s listening?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4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015" y="501007"/>
            <a:ext cx="10980000" cy="982950"/>
          </a:xfrm>
        </p:spPr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80897" y="2435231"/>
            <a:ext cx="6082705" cy="2791933"/>
            <a:chOff x="2980897" y="1522018"/>
            <a:chExt cx="6082705" cy="2791933"/>
          </a:xfrm>
        </p:grpSpPr>
        <p:grpSp>
          <p:nvGrpSpPr>
            <p:cNvPr id="10" name="Group 9"/>
            <p:cNvGrpSpPr/>
            <p:nvPr/>
          </p:nvGrpSpPr>
          <p:grpSpPr>
            <a:xfrm>
              <a:off x="2980897" y="1522018"/>
              <a:ext cx="6082705" cy="2791933"/>
              <a:chOff x="2823455" y="1668971"/>
              <a:chExt cx="6082705" cy="2791933"/>
            </a:xfrm>
          </p:grpSpPr>
          <p:pic>
            <p:nvPicPr>
              <p:cNvPr id="4" name="Picture 3" descr="AAEAAQAAAAAAAAduAAAAJDNmZTAwNWJiLWI3YmEtNGMxYi04NmU4LWFjNTJmNjUwYTcwYQ.jp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28584" y="1668971"/>
                <a:ext cx="2160000" cy="2160000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/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2823455" y="3999239"/>
                <a:ext cx="335875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Maarten</a:t>
                </a:r>
                <a:r>
                  <a:rPr lang="en-US" dirty="0"/>
                  <a:t> </a:t>
                </a:r>
                <a:r>
                  <a:rPr lang="en-US" dirty="0" smtClean="0"/>
                  <a:t>van der Velden</a:t>
                </a:r>
                <a:endParaRPr lang="en-US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6313619" y="3994189"/>
                <a:ext cx="259254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Jean Herfs</a:t>
                </a:r>
                <a:endParaRPr lang="en-US" dirty="0"/>
              </a:p>
            </p:txBody>
          </p:sp>
        </p:grpSp>
        <p:pic>
          <p:nvPicPr>
            <p:cNvPr id="12" name="Picture 11" descr="IMG_0018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1611" y="1522020"/>
              <a:ext cx="2160000" cy="2160000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14" name="TextBox 13"/>
          <p:cNvSpPr txBox="1"/>
          <p:nvPr/>
        </p:nvSpPr>
        <p:spPr>
          <a:xfrm>
            <a:off x="498772" y="2201087"/>
            <a:ext cx="2316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Artificial Intelligence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8772" y="2900751"/>
            <a:ext cx="1459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Data Mining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8772" y="1501423"/>
            <a:ext cx="1925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Computer Vision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8772" y="3600415"/>
            <a:ext cx="978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>
                    <a:lumMod val="65000"/>
                  </a:schemeClr>
                </a:solidFill>
              </a:rPr>
              <a:t>MatLab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3281478" y="830427"/>
            <a:ext cx="5368962" cy="955011"/>
            <a:chOff x="3517435" y="5590478"/>
            <a:chExt cx="5368962" cy="955011"/>
          </a:xfrm>
        </p:grpSpPr>
        <p:sp>
          <p:nvSpPr>
            <p:cNvPr id="37" name="TextBox 36"/>
            <p:cNvSpPr txBox="1"/>
            <p:nvPr/>
          </p:nvSpPr>
          <p:spPr>
            <a:xfrm>
              <a:off x="6117802" y="5590478"/>
              <a:ext cx="7307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BDD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082185" y="6083824"/>
              <a:ext cx="8020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Agile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517435" y="6083824"/>
              <a:ext cx="15925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Clean Code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928831" y="5590478"/>
              <a:ext cx="5034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XP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915308" y="6083824"/>
              <a:ext cx="9710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Scrum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965239" y="5621255"/>
              <a:ext cx="7133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TDD</a:t>
              </a:r>
              <a:endParaRPr lang="en-US" dirty="0">
                <a:solidFill>
                  <a:srgbClr val="7F7F7F"/>
                </a:solidFill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498772" y="4300079"/>
            <a:ext cx="1118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Calabash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2415343" y="5611472"/>
            <a:ext cx="7682408" cy="1012941"/>
            <a:chOff x="1901033" y="5600975"/>
            <a:chExt cx="7682408" cy="1012941"/>
          </a:xfrm>
        </p:grpSpPr>
        <p:grpSp>
          <p:nvGrpSpPr>
            <p:cNvPr id="35" name="Group 34"/>
            <p:cNvGrpSpPr/>
            <p:nvPr/>
          </p:nvGrpSpPr>
          <p:grpSpPr>
            <a:xfrm>
              <a:off x="1901033" y="5600975"/>
              <a:ext cx="4980084" cy="955011"/>
              <a:chOff x="3517435" y="5590478"/>
              <a:chExt cx="4980084" cy="955011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6053143" y="5590478"/>
                <a:ext cx="7166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>
                        <a:lumMod val="65000"/>
                      </a:schemeClr>
                    </a:solidFill>
                  </a:rPr>
                  <a:t>Java</a:t>
                </a:r>
                <a:endParaRPr 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6111227" y="6083824"/>
                <a:ext cx="60049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iOS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3517435" y="6083824"/>
                <a:ext cx="162902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Objective-C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3928831" y="5590478"/>
                <a:ext cx="80623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Swift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7915308" y="6083824"/>
                <a:ext cx="5822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rgbClr val="7F7F7F"/>
                    </a:solidFill>
                  </a:rPr>
                  <a:t>IoT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7965239" y="5621255"/>
                <a:ext cx="4823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solidFill>
                      <a:schemeClr val="bg1">
                        <a:lumMod val="65000"/>
                      </a:schemeClr>
                    </a:solidFill>
                  </a:rPr>
                  <a:t>UX</a:t>
                </a:r>
                <a:endParaRPr 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8134707" y="6152251"/>
              <a:ext cx="11482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C# .NET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834244" y="5647696"/>
              <a:ext cx="17491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Connectivity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9317816" y="1585176"/>
            <a:ext cx="2625425" cy="3723520"/>
            <a:chOff x="9275831" y="1837097"/>
            <a:chExt cx="2625425" cy="3723520"/>
          </a:xfrm>
        </p:grpSpPr>
        <p:sp>
          <p:nvSpPr>
            <p:cNvPr id="21" name="TextBox 20"/>
            <p:cNvSpPr txBox="1"/>
            <p:nvPr/>
          </p:nvSpPr>
          <p:spPr>
            <a:xfrm>
              <a:off x="10796430" y="2501779"/>
              <a:ext cx="10208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7F7F7F"/>
                  </a:solidFill>
                </a:rPr>
                <a:t>Android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9275831" y="3166461"/>
              <a:ext cx="25414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Reactive Programming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757169" y="1837097"/>
              <a:ext cx="214408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Web Development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623304" y="4495825"/>
              <a:ext cx="10514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bg1">
                      <a:lumMod val="65000"/>
                    </a:schemeClr>
                  </a:solidFill>
                </a:rPr>
                <a:t>Xamarin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0507992" y="3831143"/>
              <a:ext cx="12224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7F7F7F"/>
                  </a:solidFill>
                </a:rPr>
                <a:t>Bluetooth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925518" y="5160507"/>
              <a:ext cx="18822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Interface Design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441250" y="4999742"/>
            <a:ext cx="2046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7F7F7F"/>
                </a:solidFill>
              </a:rPr>
              <a:t>Machine Learning</a:t>
            </a:r>
            <a:endParaRPr lang="en-US" sz="20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23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Philips </a:t>
            </a:r>
            <a:r>
              <a:rPr lang="en-US" dirty="0" err="1" smtClean="0"/>
              <a:t>HealthTech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562" y="2165344"/>
            <a:ext cx="929005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729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Philips Connected Digital Platforms &amp; Propositions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3566" t="10661" r="13168" b="16073"/>
          <a:stretch/>
        </p:blipFill>
        <p:spPr>
          <a:xfrm>
            <a:off x="6925130" y="2130282"/>
            <a:ext cx="4832972" cy="33721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87" y="1658476"/>
            <a:ext cx="6416407" cy="444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12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3" y="2052475"/>
            <a:ext cx="9810777" cy="1620375"/>
          </a:xfrm>
        </p:spPr>
        <p:txBody>
          <a:bodyPr/>
          <a:lstStyle/>
          <a:p>
            <a:r>
              <a:rPr lang="en-US" dirty="0" smtClean="0"/>
              <a:t>Why Behavior Driven Development?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1105184" y="3915266"/>
            <a:ext cx="10639970" cy="227778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i="1" dirty="0" smtClean="0"/>
              <a:t>TDD + way of thinking + more descriptive</a:t>
            </a:r>
          </a:p>
          <a:p>
            <a:r>
              <a:rPr lang="en-US" sz="4400" i="1" dirty="0" smtClean="0"/>
              <a:t>Feature level verification &amp; traceability</a:t>
            </a:r>
          </a:p>
          <a:p>
            <a:r>
              <a:rPr lang="en-US" sz="4400" i="1" dirty="0" smtClean="0"/>
              <a:t>More fun</a:t>
            </a:r>
          </a:p>
          <a:p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645834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Challenge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Prevent regression, ensure quality, fast feedback (no manual labor)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79611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4" y="2052475"/>
            <a:ext cx="5622826" cy="1620375"/>
          </a:xfrm>
        </p:spPr>
        <p:txBody>
          <a:bodyPr/>
          <a:lstStyle/>
          <a:p>
            <a:r>
              <a:rPr lang="en-US" dirty="0" smtClean="0"/>
              <a:t>How we do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87" y="3238601"/>
            <a:ext cx="1422371" cy="14223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736" y="1637483"/>
            <a:ext cx="4600654" cy="353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97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638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SlidePageNumberFontC"/>
  <p:tag name="FONTSETCLASSNAME" val="FontSet1"/>
  <p:tag name="COLORS" val="-2;-2;-2;-2;SlidePageNoFontColorLight;-2"/>
  <p:tag name="COLORSETCLASSNAME" val="ColorSet1"/>
  <p:tag name="SCRIPT" val="1"/>
  <p:tag name="MLI" val="1"/>
  <p:tag name="SHAPESETGROUPCLASSNAME" val="ShapeSetGroup2"/>
  <p:tag name="SHAPESETCLASSNAME" val="COLORSLIDE01"/>
  <p:tag name="COLORSETGROUPCLASSNAME" val="ColorSetGroupLight"/>
  <p:tag name="FONTSETGROUPCLASSNAME" val="FontSetGroup1"/>
  <p:tag name="SHAPECLASSNAME" val="PageNoWhiteG1S3"/>
  <p:tag name="SHAPECLASSPROTECTIONTYPE" val="4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End001Rectangl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heme/theme1.xml><?xml version="1.0" encoding="utf-8"?>
<a:theme xmlns:a="http://schemas.openxmlformats.org/drawingml/2006/main" name="philips_presentation_template_16x9_aug14">
  <a:themeElements>
    <a:clrScheme name="PhilipsTheme_2.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66A1"/>
      </a:accent1>
      <a:accent2>
        <a:srgbClr val="1E9D8B"/>
      </a:accent2>
      <a:accent3>
        <a:srgbClr val="5B8F22"/>
      </a:accent3>
      <a:accent4>
        <a:srgbClr val="E98300"/>
      </a:accent4>
      <a:accent5>
        <a:srgbClr val="EC4371"/>
      </a:accent5>
      <a:accent6>
        <a:srgbClr val="9E2DB1"/>
      </a:accent6>
      <a:hlink>
        <a:srgbClr val="0089C4"/>
      </a:hlink>
      <a:folHlink>
        <a:srgbClr val="631D76"/>
      </a:folHlink>
    </a:clrScheme>
    <a:fontScheme name="PhilipsTheme_fonts_2.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hilips_presentation_template_nov13.pptx" id="{6219C8AF-650B-4FE9-973F-1669F7AB164A}" vid="{0FEA75D1-DAF6-4EC9-A456-BB5B59A250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philips_presentation_template_16x9_oct14</Template>
  <TotalTime>477</TotalTime>
  <Words>396</Words>
  <Application>Microsoft Macintosh PowerPoint</Application>
  <PresentationFormat>Custom</PresentationFormat>
  <Paragraphs>87</Paragraphs>
  <Slides>15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philips_presentation_template_16x9_aug14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Velden, Maarten van der</dc:creator>
  <dc:description>Version 6.4 - 1.0</dc:description>
  <cp:lastModifiedBy>Jean Herfs</cp:lastModifiedBy>
  <cp:revision>24</cp:revision>
  <dcterms:created xsi:type="dcterms:W3CDTF">2016-09-15T08:46:13Z</dcterms:created>
  <dcterms:modified xsi:type="dcterms:W3CDTF">2016-09-22T12:31:27Z</dcterms:modified>
</cp:coreProperties>
</file>